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"/>
  </p:notesMasterIdLst>
  <p:sldIdLst>
    <p:sldId id="257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2" autoAdjust="0"/>
    <p:restoredTop sz="94660"/>
  </p:normalViewPr>
  <p:slideViewPr>
    <p:cSldViewPr snapToGrid="0">
      <p:cViewPr>
        <p:scale>
          <a:sx n="150" d="100"/>
          <a:sy n="150" d="100"/>
        </p:scale>
        <p:origin x="672" y="-5290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32D99-6FA7-4AEC-ABD8-04DA844BD4DC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2DEBE-06E7-4466-B0A0-790D583AE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53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93018" rtl="0" eaLnBrk="1" latinLnBrk="0" hangingPunct="1">
      <a:defRPr sz="647" kern="1200">
        <a:solidFill>
          <a:schemeClr val="tx1"/>
        </a:solidFill>
        <a:latin typeface="+mn-lt"/>
        <a:ea typeface="+mn-ea"/>
        <a:cs typeface="+mn-cs"/>
      </a:defRPr>
    </a:lvl1pPr>
    <a:lvl2pPr marL="246509" algn="l" defTabSz="493018" rtl="0" eaLnBrk="1" latinLnBrk="0" hangingPunct="1">
      <a:defRPr sz="647" kern="1200">
        <a:solidFill>
          <a:schemeClr val="tx1"/>
        </a:solidFill>
        <a:latin typeface="+mn-lt"/>
        <a:ea typeface="+mn-ea"/>
        <a:cs typeface="+mn-cs"/>
      </a:defRPr>
    </a:lvl2pPr>
    <a:lvl3pPr marL="493018" algn="l" defTabSz="493018" rtl="0" eaLnBrk="1" latinLnBrk="0" hangingPunct="1">
      <a:defRPr sz="647" kern="1200">
        <a:solidFill>
          <a:schemeClr val="tx1"/>
        </a:solidFill>
        <a:latin typeface="+mn-lt"/>
        <a:ea typeface="+mn-ea"/>
        <a:cs typeface="+mn-cs"/>
      </a:defRPr>
    </a:lvl3pPr>
    <a:lvl4pPr marL="739527" algn="l" defTabSz="493018" rtl="0" eaLnBrk="1" latinLnBrk="0" hangingPunct="1">
      <a:defRPr sz="647" kern="1200">
        <a:solidFill>
          <a:schemeClr val="tx1"/>
        </a:solidFill>
        <a:latin typeface="+mn-lt"/>
        <a:ea typeface="+mn-ea"/>
        <a:cs typeface="+mn-cs"/>
      </a:defRPr>
    </a:lvl4pPr>
    <a:lvl5pPr marL="986036" algn="l" defTabSz="493018" rtl="0" eaLnBrk="1" latinLnBrk="0" hangingPunct="1">
      <a:defRPr sz="647" kern="1200">
        <a:solidFill>
          <a:schemeClr val="tx1"/>
        </a:solidFill>
        <a:latin typeface="+mn-lt"/>
        <a:ea typeface="+mn-ea"/>
        <a:cs typeface="+mn-cs"/>
      </a:defRPr>
    </a:lvl5pPr>
    <a:lvl6pPr marL="1232545" algn="l" defTabSz="493018" rtl="0" eaLnBrk="1" latinLnBrk="0" hangingPunct="1">
      <a:defRPr sz="647" kern="1200">
        <a:solidFill>
          <a:schemeClr val="tx1"/>
        </a:solidFill>
        <a:latin typeface="+mn-lt"/>
        <a:ea typeface="+mn-ea"/>
        <a:cs typeface="+mn-cs"/>
      </a:defRPr>
    </a:lvl6pPr>
    <a:lvl7pPr marL="1479054" algn="l" defTabSz="493018" rtl="0" eaLnBrk="1" latinLnBrk="0" hangingPunct="1">
      <a:defRPr sz="647" kern="1200">
        <a:solidFill>
          <a:schemeClr val="tx1"/>
        </a:solidFill>
        <a:latin typeface="+mn-lt"/>
        <a:ea typeface="+mn-ea"/>
        <a:cs typeface="+mn-cs"/>
      </a:defRPr>
    </a:lvl7pPr>
    <a:lvl8pPr marL="1725563" algn="l" defTabSz="493018" rtl="0" eaLnBrk="1" latinLnBrk="0" hangingPunct="1">
      <a:defRPr sz="647" kern="1200">
        <a:solidFill>
          <a:schemeClr val="tx1"/>
        </a:solidFill>
        <a:latin typeface="+mn-lt"/>
        <a:ea typeface="+mn-ea"/>
        <a:cs typeface="+mn-cs"/>
      </a:defRPr>
    </a:lvl8pPr>
    <a:lvl9pPr marL="1972072" algn="l" defTabSz="493018" rtl="0" eaLnBrk="1" latinLnBrk="0" hangingPunct="1">
      <a:defRPr sz="64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Exp.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2DEBE-06E7-4466-B0A0-790D583AE7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81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FB44-0105-43CC-8543-ECB5B638C02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04C40-08C1-452B-99B9-8DDA90B36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7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FB44-0105-43CC-8543-ECB5B638C02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04C40-08C1-452B-99B9-8DDA90B36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38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FB44-0105-43CC-8543-ECB5B638C02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04C40-08C1-452B-99B9-8DDA90B36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FB44-0105-43CC-8543-ECB5B638C02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04C40-08C1-452B-99B9-8DDA90B36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6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FB44-0105-43CC-8543-ECB5B638C02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04C40-08C1-452B-99B9-8DDA90B36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79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FB44-0105-43CC-8543-ECB5B638C02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04C40-08C1-452B-99B9-8DDA90B36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32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FB44-0105-43CC-8543-ECB5B638C02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04C40-08C1-452B-99B9-8DDA90B36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6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FB44-0105-43CC-8543-ECB5B638C02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04C40-08C1-452B-99B9-8DDA90B36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0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FB44-0105-43CC-8543-ECB5B638C02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04C40-08C1-452B-99B9-8DDA90B36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FB44-0105-43CC-8543-ECB5B638C02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04C40-08C1-452B-99B9-8DDA90B36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8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FB44-0105-43CC-8543-ECB5B638C02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04C40-08C1-452B-99B9-8DDA90B36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03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AFB44-0105-43CC-8543-ECB5B638C022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04C40-08C1-452B-99B9-8DDA90B36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D4004C9-1C4B-C7CC-F837-4DFCC4462FE7}"/>
              </a:ext>
            </a:extLst>
          </p:cNvPr>
          <p:cNvGrpSpPr/>
          <p:nvPr/>
        </p:nvGrpSpPr>
        <p:grpSpPr>
          <a:xfrm>
            <a:off x="60890" y="0"/>
            <a:ext cx="2179386" cy="2664167"/>
            <a:chOff x="1" y="-25402"/>
            <a:chExt cx="5052721" cy="6055474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576422C-A289-47A7-4366-0B0E5185A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415938"/>
              <a:ext cx="5052721" cy="561413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815073-1073-8D8D-6E64-E34778011903}"/>
                </a:ext>
              </a:extLst>
            </p:cNvPr>
            <p:cNvSpPr txBox="1"/>
            <p:nvPr/>
          </p:nvSpPr>
          <p:spPr>
            <a:xfrm>
              <a:off x="150470" y="-25402"/>
              <a:ext cx="4560425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Blautia hydrogenotrophica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0349A6-6845-299E-681D-0DC9D2980AB8}"/>
              </a:ext>
            </a:extLst>
          </p:cNvPr>
          <p:cNvGrpSpPr/>
          <p:nvPr/>
        </p:nvGrpSpPr>
        <p:grpSpPr>
          <a:xfrm>
            <a:off x="2381180" y="1141"/>
            <a:ext cx="2174384" cy="2640128"/>
            <a:chOff x="5069625" y="-25414"/>
            <a:chExt cx="5192571" cy="6163030"/>
          </a:xfrm>
        </p:grpSpPr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7953B58-3329-7EE4-A8AF-838DAAFF4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625" y="404906"/>
              <a:ext cx="5192571" cy="573271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24BD6B-6D27-41FB-A0BD-13CA0687BF85}"/>
                </a:ext>
              </a:extLst>
            </p:cNvPr>
            <p:cNvSpPr txBox="1"/>
            <p:nvPr/>
          </p:nvSpPr>
          <p:spPr>
            <a:xfrm>
              <a:off x="5167017" y="-25414"/>
              <a:ext cx="4560425" cy="502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Bacteroides thetaiotaomicron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839526-DC65-272C-10A9-886FDD77A293}"/>
              </a:ext>
            </a:extLst>
          </p:cNvPr>
          <p:cNvGrpSpPr/>
          <p:nvPr/>
        </p:nvGrpSpPr>
        <p:grpSpPr>
          <a:xfrm>
            <a:off x="4685458" y="0"/>
            <a:ext cx="2162382" cy="2641269"/>
            <a:chOff x="10408870" y="-13446"/>
            <a:chExt cx="5163910" cy="6153430"/>
          </a:xfrm>
        </p:grpSpPr>
        <p:pic>
          <p:nvPicPr>
            <p:cNvPr id="14" name="Picture 1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F450165-51C0-E7BF-1110-E131393A9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8870" y="438921"/>
              <a:ext cx="5163910" cy="570106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B2EC12-6A0E-AB36-DCAD-04FCEBEBC693}"/>
                </a:ext>
              </a:extLst>
            </p:cNvPr>
            <p:cNvSpPr txBox="1"/>
            <p:nvPr/>
          </p:nvSpPr>
          <p:spPr>
            <a:xfrm>
              <a:off x="10477603" y="-13446"/>
              <a:ext cx="5095177" cy="501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Roseburia intestinalis</a:t>
              </a:r>
            </a:p>
          </p:txBody>
        </p:sp>
      </p:grpSp>
      <p:pic>
        <p:nvPicPr>
          <p:cNvPr id="26" name="Picture 25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6BA16323-C811-1C5B-C1D6-0BEBD46E99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2812627"/>
            <a:ext cx="2141216" cy="2806155"/>
          </a:xfrm>
          <a:prstGeom prst="rect">
            <a:avLst/>
          </a:prstGeom>
        </p:spPr>
      </p:pic>
      <p:pic>
        <p:nvPicPr>
          <p:cNvPr id="28" name="Picture 27" descr="A screenshot of a graph&#10;&#10;Description automatically generated">
            <a:extLst>
              <a:ext uri="{FF2B5EF4-FFF2-40B4-BE49-F238E27FC236}">
                <a16:creationId xmlns:a16="http://schemas.microsoft.com/office/drawing/2014/main" id="{221575AE-5955-2D5C-8AD2-5DADB951C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47" y="2812626"/>
            <a:ext cx="2141217" cy="2806156"/>
          </a:xfrm>
          <a:prstGeom prst="rect">
            <a:avLst/>
          </a:prstGeom>
        </p:spPr>
      </p:pic>
      <p:pic>
        <p:nvPicPr>
          <p:cNvPr id="30" name="Picture 29" descr="A screenshot of a graph&#10;&#10;Description automatically generated">
            <a:extLst>
              <a:ext uri="{FF2B5EF4-FFF2-40B4-BE49-F238E27FC236}">
                <a16:creationId xmlns:a16="http://schemas.microsoft.com/office/drawing/2014/main" id="{5797B008-2021-5C94-9AB4-24744E6183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641" y="2677160"/>
            <a:ext cx="2232359" cy="2901108"/>
          </a:xfrm>
          <a:prstGeom prst="rect">
            <a:avLst/>
          </a:prstGeom>
        </p:spPr>
      </p:pic>
      <p:pic>
        <p:nvPicPr>
          <p:cNvPr id="6" name="Picture 5" descr="A graph of a number of cells&#10;&#10;Description automatically generated">
            <a:extLst>
              <a:ext uri="{FF2B5EF4-FFF2-40B4-BE49-F238E27FC236}">
                <a16:creationId xmlns:a16="http://schemas.microsoft.com/office/drawing/2014/main" id="{2EEE7349-D4ED-EB4B-F39C-3370B034C4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" y="5815525"/>
            <a:ext cx="1097280" cy="822960"/>
          </a:xfrm>
          <a:prstGeom prst="rect">
            <a:avLst/>
          </a:prstGeom>
        </p:spPr>
      </p:pic>
      <p:pic>
        <p:nvPicPr>
          <p:cNvPr id="10" name="Picture 9" descr="A graph of ph and time&#10;&#10;Description automatically generated">
            <a:extLst>
              <a:ext uri="{FF2B5EF4-FFF2-40B4-BE49-F238E27FC236}">
                <a16:creationId xmlns:a16="http://schemas.microsoft.com/office/drawing/2014/main" id="{5C3DF0E5-C3BB-C6BD-0093-26973E85E8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" y="6638485"/>
            <a:ext cx="1097280" cy="822960"/>
          </a:xfrm>
          <a:prstGeom prst="rect">
            <a:avLst/>
          </a:prstGeom>
        </p:spPr>
      </p:pic>
      <p:pic>
        <p:nvPicPr>
          <p:cNvPr id="19" name="Picture 18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4CBD247C-E52C-67F7-075B-10F8E25A42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" y="7460304"/>
            <a:ext cx="1097280" cy="822960"/>
          </a:xfrm>
          <a:prstGeom prst="rect">
            <a:avLst/>
          </a:prstGeom>
        </p:spPr>
      </p:pic>
      <p:pic>
        <p:nvPicPr>
          <p:cNvPr id="21" name="Picture 20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FF7D59FB-BA83-FEAB-87C6-3A963DF7D4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" y="8282693"/>
            <a:ext cx="1097280" cy="822960"/>
          </a:xfrm>
          <a:prstGeom prst="rect">
            <a:avLst/>
          </a:prstGeom>
        </p:spPr>
      </p:pic>
      <p:pic>
        <p:nvPicPr>
          <p:cNvPr id="23" name="Picture 22" descr="A graph of glucose level&#10;&#10;Description automatically generated">
            <a:extLst>
              <a:ext uri="{FF2B5EF4-FFF2-40B4-BE49-F238E27FC236}">
                <a16:creationId xmlns:a16="http://schemas.microsoft.com/office/drawing/2014/main" id="{B0322E72-F239-0CE2-03EE-155C112D87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70" y="5815525"/>
            <a:ext cx="1097280" cy="822960"/>
          </a:xfrm>
          <a:prstGeom prst="rect">
            <a:avLst/>
          </a:prstGeom>
        </p:spPr>
      </p:pic>
      <p:pic>
        <p:nvPicPr>
          <p:cNvPr id="29" name="Picture 28" descr="A graph of acetate&#10;&#10;Description automatically generated">
            <a:extLst>
              <a:ext uri="{FF2B5EF4-FFF2-40B4-BE49-F238E27FC236}">
                <a16:creationId xmlns:a16="http://schemas.microsoft.com/office/drawing/2014/main" id="{3F9FD5EC-3687-3385-EDBC-AA3FB54EDA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70" y="6637915"/>
            <a:ext cx="1097280" cy="822960"/>
          </a:xfrm>
          <a:prstGeom prst="rect">
            <a:avLst/>
          </a:prstGeom>
        </p:spPr>
      </p:pic>
      <p:pic>
        <p:nvPicPr>
          <p:cNvPr id="32" name="Picture 3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3E86D68-9BEE-9974-A2AF-A0093E86F0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70" y="7460304"/>
            <a:ext cx="1097280" cy="822960"/>
          </a:xfrm>
          <a:prstGeom prst="rect">
            <a:avLst/>
          </a:prstGeom>
        </p:spPr>
      </p:pic>
      <p:pic>
        <p:nvPicPr>
          <p:cNvPr id="34" name="Picture 3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59B598C-B037-2296-7224-44A40C3932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75" y="5814955"/>
            <a:ext cx="1097280" cy="822960"/>
          </a:xfrm>
          <a:prstGeom prst="rect">
            <a:avLst/>
          </a:prstGeom>
        </p:spPr>
      </p:pic>
      <p:pic>
        <p:nvPicPr>
          <p:cNvPr id="36" name="Picture 35" descr="A graph of ph and time&#10;&#10;Description automatically generated">
            <a:extLst>
              <a:ext uri="{FF2B5EF4-FFF2-40B4-BE49-F238E27FC236}">
                <a16:creationId xmlns:a16="http://schemas.microsoft.com/office/drawing/2014/main" id="{079EC21B-E23A-0CF4-5F1F-C552538350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75" y="6637915"/>
            <a:ext cx="1097280" cy="822960"/>
          </a:xfrm>
          <a:prstGeom prst="rect">
            <a:avLst/>
          </a:prstGeom>
        </p:spPr>
      </p:pic>
      <p:pic>
        <p:nvPicPr>
          <p:cNvPr id="38" name="Picture 37" descr="A graph of a number of different colored lines&#10;&#10;Description automatically generated">
            <a:extLst>
              <a:ext uri="{FF2B5EF4-FFF2-40B4-BE49-F238E27FC236}">
                <a16:creationId xmlns:a16="http://schemas.microsoft.com/office/drawing/2014/main" id="{DAA376D1-64A9-3F16-7692-9DFD561544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04" y="7460304"/>
            <a:ext cx="1097280" cy="822960"/>
          </a:xfrm>
          <a:prstGeom prst="rect">
            <a:avLst/>
          </a:prstGeom>
        </p:spPr>
      </p:pic>
      <p:pic>
        <p:nvPicPr>
          <p:cNvPr id="40" name="Picture 39" descr="A graph of glucose&#10;&#10;Description automatically generated">
            <a:extLst>
              <a:ext uri="{FF2B5EF4-FFF2-40B4-BE49-F238E27FC236}">
                <a16:creationId xmlns:a16="http://schemas.microsoft.com/office/drawing/2014/main" id="{0718C112-1944-499F-60F4-4BEC8E1BB20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04" y="8282693"/>
            <a:ext cx="1097280" cy="822960"/>
          </a:xfrm>
          <a:prstGeom prst="rect">
            <a:avLst/>
          </a:prstGeom>
        </p:spPr>
      </p:pic>
      <p:pic>
        <p:nvPicPr>
          <p:cNvPr id="42" name="Picture 41" descr="A graph of a number of succulents&#10;&#10;Description automatically generated">
            <a:extLst>
              <a:ext uri="{FF2B5EF4-FFF2-40B4-BE49-F238E27FC236}">
                <a16:creationId xmlns:a16="http://schemas.microsoft.com/office/drawing/2014/main" id="{2E872F16-861D-80F8-6E96-A6ACFC5D1B4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83" y="5814955"/>
            <a:ext cx="1097280" cy="822960"/>
          </a:xfrm>
          <a:prstGeom prst="rect">
            <a:avLst/>
          </a:prstGeom>
        </p:spPr>
      </p:pic>
      <p:pic>
        <p:nvPicPr>
          <p:cNvPr id="44" name="Picture 43" descr="A graph of acetate&#10;&#10;Description automatically generated">
            <a:extLst>
              <a:ext uri="{FF2B5EF4-FFF2-40B4-BE49-F238E27FC236}">
                <a16:creationId xmlns:a16="http://schemas.microsoft.com/office/drawing/2014/main" id="{E2D83325-1E85-F635-12A2-98EC2C24B73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54" y="6637344"/>
            <a:ext cx="1097280" cy="822960"/>
          </a:xfrm>
          <a:prstGeom prst="rect">
            <a:avLst/>
          </a:prstGeom>
        </p:spPr>
      </p:pic>
      <p:pic>
        <p:nvPicPr>
          <p:cNvPr id="46" name="Picture 4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2F4C79F-392A-7A16-32D3-F08D8CAAE4F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54" y="7460304"/>
            <a:ext cx="1097280" cy="822960"/>
          </a:xfrm>
          <a:prstGeom prst="rect">
            <a:avLst/>
          </a:prstGeom>
        </p:spPr>
      </p:pic>
      <p:pic>
        <p:nvPicPr>
          <p:cNvPr id="48" name="Picture 47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6F12467-7157-3E0E-24DC-4979306FF0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54" y="8282693"/>
            <a:ext cx="1097280" cy="822960"/>
          </a:xfrm>
          <a:prstGeom prst="rect">
            <a:avLst/>
          </a:prstGeom>
        </p:spPr>
      </p:pic>
      <p:pic>
        <p:nvPicPr>
          <p:cNvPr id="50" name="Picture 49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893827DD-85B8-CC8F-2675-1E6B0B21A04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40" y="5814384"/>
            <a:ext cx="1097280" cy="822960"/>
          </a:xfrm>
          <a:prstGeom prst="rect">
            <a:avLst/>
          </a:prstGeom>
        </p:spPr>
      </p:pic>
      <p:pic>
        <p:nvPicPr>
          <p:cNvPr id="52" name="Picture 51" descr="A graph of ph and time&#10;&#10;Description automatically generated">
            <a:extLst>
              <a:ext uri="{FF2B5EF4-FFF2-40B4-BE49-F238E27FC236}">
                <a16:creationId xmlns:a16="http://schemas.microsoft.com/office/drawing/2014/main" id="{C0A82802-426C-D63D-8865-7DCEDBD2E08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40" y="6637344"/>
            <a:ext cx="1097280" cy="822960"/>
          </a:xfrm>
          <a:prstGeom prst="rect">
            <a:avLst/>
          </a:prstGeom>
        </p:spPr>
      </p:pic>
      <p:pic>
        <p:nvPicPr>
          <p:cNvPr id="54" name="Picture 53" descr="A graph of a graph&#10;&#10;Description automatically generated">
            <a:extLst>
              <a:ext uri="{FF2B5EF4-FFF2-40B4-BE49-F238E27FC236}">
                <a16:creationId xmlns:a16="http://schemas.microsoft.com/office/drawing/2014/main" id="{36FF8567-95A4-8AE1-035F-4289646E5C4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40" y="7460304"/>
            <a:ext cx="1097280" cy="822960"/>
          </a:xfrm>
          <a:prstGeom prst="rect">
            <a:avLst/>
          </a:prstGeom>
        </p:spPr>
      </p:pic>
      <p:pic>
        <p:nvPicPr>
          <p:cNvPr id="56" name="Picture 55" descr="A graph of glucose&#10;&#10;Description automatically generated">
            <a:extLst>
              <a:ext uri="{FF2B5EF4-FFF2-40B4-BE49-F238E27FC236}">
                <a16:creationId xmlns:a16="http://schemas.microsoft.com/office/drawing/2014/main" id="{EB579095-883E-3CA8-D20F-C0C2D66E147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40" y="8282693"/>
            <a:ext cx="1097280" cy="822960"/>
          </a:xfrm>
          <a:prstGeom prst="rect">
            <a:avLst/>
          </a:prstGeom>
        </p:spPr>
      </p:pic>
      <p:pic>
        <p:nvPicPr>
          <p:cNvPr id="58" name="Picture 5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E1F4FEB-C8E5-6AEF-5E90-AA04A18E7FF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748" y="5812100"/>
            <a:ext cx="1097280" cy="822960"/>
          </a:xfrm>
          <a:prstGeom prst="rect">
            <a:avLst/>
          </a:prstGeom>
        </p:spPr>
      </p:pic>
      <p:pic>
        <p:nvPicPr>
          <p:cNvPr id="60" name="Picture 59" descr="A graph of acetate&#10;&#10;Description automatically generated">
            <a:extLst>
              <a:ext uri="{FF2B5EF4-FFF2-40B4-BE49-F238E27FC236}">
                <a16:creationId xmlns:a16="http://schemas.microsoft.com/office/drawing/2014/main" id="{6BEA3556-5374-2653-1BF2-89E49E39CAE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879" y="6635060"/>
            <a:ext cx="1097280" cy="822960"/>
          </a:xfrm>
          <a:prstGeom prst="rect">
            <a:avLst/>
          </a:prstGeom>
        </p:spPr>
      </p:pic>
      <p:pic>
        <p:nvPicPr>
          <p:cNvPr id="62" name="Picture 61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6955EB7A-9A38-B89C-888B-427E2B827B6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748" y="7462588"/>
            <a:ext cx="109728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42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10</Words>
  <Application>Microsoft Office PowerPoint</Application>
  <PresentationFormat>A4 Paper (210x297 mm)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 Liu</dc:creator>
  <cp:lastModifiedBy>Bin Liu</cp:lastModifiedBy>
  <cp:revision>7</cp:revision>
  <dcterms:created xsi:type="dcterms:W3CDTF">2023-11-13T13:29:18Z</dcterms:created>
  <dcterms:modified xsi:type="dcterms:W3CDTF">2023-12-06T15:13:37Z</dcterms:modified>
</cp:coreProperties>
</file>